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007600" cy="7739063"/>
  <p:notesSz cx="7739063" cy="10007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0888" y="2403475"/>
            <a:ext cx="8505825" cy="1658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01775" y="4386263"/>
            <a:ext cx="7004050" cy="197643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F0B5B-EFA1-4DF8-96C7-24506250AA9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97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34314-0DB6-40DA-B336-0C70900A7987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45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31050" y="687388"/>
            <a:ext cx="2125663" cy="61912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49300" y="687388"/>
            <a:ext cx="6229350" cy="61912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479BF3-321D-40CB-A9E8-BFCD4748A7A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3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F58F9-03AD-46FB-897E-26759F45D417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26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0575" y="4973638"/>
            <a:ext cx="8505825" cy="1536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0575" y="3279775"/>
            <a:ext cx="8505825" cy="16938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8B5C1-7448-48D8-8873-626507D1FF8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611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49300" y="2235200"/>
            <a:ext cx="4176713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78413" y="2235200"/>
            <a:ext cx="4178300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D34F-364F-4060-BBB3-20C7D1B2C2A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14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09563"/>
            <a:ext cx="9007475" cy="129063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0063" y="1731963"/>
            <a:ext cx="4422775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0063" y="2454275"/>
            <a:ext cx="4422775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83175" y="1731963"/>
            <a:ext cx="4424363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83175" y="2454275"/>
            <a:ext cx="4424363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B849C-C0E3-4246-86A4-A1D6F431D12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91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530C4-3A5D-4566-B8DA-256FE0A4840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4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23351-5DB4-4F30-BFC1-062781FE051C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325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07975"/>
            <a:ext cx="3292475" cy="13112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13188" y="307975"/>
            <a:ext cx="5594350" cy="66055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0063" y="1619250"/>
            <a:ext cx="3292475" cy="5294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D7F6D-0587-48A5-AEF6-3D1F2DF60B6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6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2150" y="5418138"/>
            <a:ext cx="6003925" cy="638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62150" y="692150"/>
            <a:ext cx="6003925" cy="4643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62150" y="6056313"/>
            <a:ext cx="6003925" cy="9096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95FDB-F007-4943-BA50-DBFAB78F5A7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97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9300" y="687388"/>
            <a:ext cx="8507413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9300" y="2235200"/>
            <a:ext cx="8507413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9300" y="7051675"/>
            <a:ext cx="208597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7888" y="7051675"/>
            <a:ext cx="3170237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72325" y="7051675"/>
            <a:ext cx="2084388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fld id="{1012C117-98E8-432E-A80B-3269D2014BC9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32" name="Freeform 8"/>
          <p:cNvSpPr>
            <a:spLocks noChangeArrowheads="1"/>
          </p:cNvSpPr>
          <p:nvPr/>
        </p:nvSpPr>
        <p:spPr bwMode="auto">
          <a:xfrm>
            <a:off x="20638" y="0"/>
            <a:ext cx="9986962" cy="1160463"/>
          </a:xfrm>
          <a:custGeom>
            <a:avLst/>
            <a:gdLst>
              <a:gd name="T0" fmla="*/ 0 w 6291"/>
              <a:gd name="T1" fmla="*/ 0 h 731"/>
              <a:gd name="T2" fmla="*/ 0 w 6291"/>
              <a:gd name="T3" fmla="*/ 731 h 731"/>
              <a:gd name="T4" fmla="*/ 6291 w 6291"/>
              <a:gd name="T5" fmla="*/ 731 h 731"/>
              <a:gd name="T6" fmla="*/ 6291 w 6291"/>
              <a:gd name="T7" fmla="*/ 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1" h="731">
                <a:moveTo>
                  <a:pt x="0" y="0"/>
                </a:moveTo>
                <a:lnTo>
                  <a:pt x="0" y="731"/>
                </a:lnTo>
                <a:lnTo>
                  <a:pt x="6291" y="731"/>
                </a:lnTo>
                <a:lnTo>
                  <a:pt x="6291" y="0"/>
                </a:lnTo>
                <a:close/>
              </a:path>
            </a:pathLst>
          </a:custGeom>
          <a:solidFill>
            <a:srgbClr val="0000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366838" cy="7739063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323850"/>
            <a:ext cx="1141413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7019925"/>
            <a:ext cx="981075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/>
          <p:cNvSpPr>
            <a:spLocks noChangeArrowheads="1"/>
          </p:cNvSpPr>
          <p:nvPr/>
        </p:nvSpPr>
        <p:spPr bwMode="auto">
          <a:xfrm>
            <a:off x="9525" y="0"/>
            <a:ext cx="9998075" cy="3659188"/>
          </a:xfrm>
          <a:custGeom>
            <a:avLst/>
            <a:gdLst>
              <a:gd name="T0" fmla="*/ 0 w 6298"/>
              <a:gd name="T1" fmla="*/ 0 h 2305"/>
              <a:gd name="T2" fmla="*/ 0 w 6298"/>
              <a:gd name="T3" fmla="*/ 2305 h 2305"/>
              <a:gd name="T4" fmla="*/ 6298 w 6298"/>
              <a:gd name="T5" fmla="*/ 2305 h 2305"/>
              <a:gd name="T6" fmla="*/ 6298 w 6298"/>
              <a:gd name="T7" fmla="*/ 0 h 2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8" h="2305">
                <a:moveTo>
                  <a:pt x="0" y="0"/>
                </a:moveTo>
                <a:lnTo>
                  <a:pt x="0" y="2305"/>
                </a:lnTo>
                <a:lnTo>
                  <a:pt x="6298" y="2305"/>
                </a:lnTo>
                <a:lnTo>
                  <a:pt x="6298" y="0"/>
                </a:lnTo>
                <a:close/>
              </a:path>
            </a:pathLst>
          </a:custGeom>
          <a:solidFill>
            <a:srgbClr val="0000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1366838" cy="7739063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323850"/>
            <a:ext cx="1141413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7019925"/>
            <a:ext cx="981075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295400" y="1031875"/>
            <a:ext cx="858520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5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OS/2 Road Map to e-business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446213" y="4148138"/>
            <a:ext cx="8528050" cy="6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4100">
                <a:solidFill>
                  <a:srgbClr val="000000"/>
                </a:solidFill>
                <a:latin typeface="Arial" charset="0"/>
              </a:rPr>
              <a:t>Transition Dynamics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22950"/>
            <a:ext cx="1795463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063" y="5746750"/>
            <a:ext cx="191770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688" y="5419725"/>
            <a:ext cx="847725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6045200" y="5349875"/>
            <a:ext cx="120650" cy="1349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reeform 3"/>
          <p:cNvSpPr>
            <a:spLocks noChangeArrowheads="1"/>
          </p:cNvSpPr>
          <p:nvPr/>
        </p:nvSpPr>
        <p:spPr bwMode="auto">
          <a:xfrm>
            <a:off x="20638" y="0"/>
            <a:ext cx="9986962" cy="1160463"/>
          </a:xfrm>
          <a:custGeom>
            <a:avLst/>
            <a:gdLst>
              <a:gd name="T0" fmla="*/ 0 w 6291"/>
              <a:gd name="T1" fmla="*/ 0 h 731"/>
              <a:gd name="T2" fmla="*/ 0 w 6291"/>
              <a:gd name="T3" fmla="*/ 731 h 731"/>
              <a:gd name="T4" fmla="*/ 6291 w 6291"/>
              <a:gd name="T5" fmla="*/ 731 h 731"/>
              <a:gd name="T6" fmla="*/ 6291 w 6291"/>
              <a:gd name="T7" fmla="*/ 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1" h="731">
                <a:moveTo>
                  <a:pt x="0" y="0"/>
                </a:moveTo>
                <a:lnTo>
                  <a:pt x="0" y="731"/>
                </a:lnTo>
                <a:lnTo>
                  <a:pt x="6291" y="731"/>
                </a:lnTo>
                <a:lnTo>
                  <a:pt x="6291" y="0"/>
                </a:lnTo>
                <a:close/>
              </a:path>
            </a:pathLst>
          </a:custGeom>
          <a:solidFill>
            <a:srgbClr val="0000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1366838" cy="7739063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323850"/>
            <a:ext cx="1141413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7019925"/>
            <a:ext cx="981075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662113" y="149225"/>
            <a:ext cx="7135812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Agenda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950913" y="1595438"/>
            <a:ext cx="8535987" cy="383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19188" indent="-204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Three Year Plan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Product and Services Plans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Purchase Model Changes</a:t>
            </a:r>
          </a:p>
          <a:p>
            <a:pPr lvl="1">
              <a:spcAft>
                <a:spcPct val="15000"/>
              </a:spcAft>
            </a:pPr>
            <a:endParaRPr lang="en-US" sz="30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Outlook After Three Years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Enabling Platform Independence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Effect on OS/2 Business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Proposed customer choices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reeform 3"/>
          <p:cNvSpPr>
            <a:spLocks noChangeArrowheads="1"/>
          </p:cNvSpPr>
          <p:nvPr/>
        </p:nvSpPr>
        <p:spPr bwMode="auto">
          <a:xfrm>
            <a:off x="20638" y="0"/>
            <a:ext cx="9986962" cy="1160463"/>
          </a:xfrm>
          <a:custGeom>
            <a:avLst/>
            <a:gdLst>
              <a:gd name="T0" fmla="*/ 0 w 6291"/>
              <a:gd name="T1" fmla="*/ 0 h 731"/>
              <a:gd name="T2" fmla="*/ 0 w 6291"/>
              <a:gd name="T3" fmla="*/ 731 h 731"/>
              <a:gd name="T4" fmla="*/ 6291 w 6291"/>
              <a:gd name="T5" fmla="*/ 731 h 731"/>
              <a:gd name="T6" fmla="*/ 6291 w 6291"/>
              <a:gd name="T7" fmla="*/ 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1" h="731">
                <a:moveTo>
                  <a:pt x="0" y="0"/>
                </a:moveTo>
                <a:lnTo>
                  <a:pt x="0" y="731"/>
                </a:lnTo>
                <a:lnTo>
                  <a:pt x="6291" y="731"/>
                </a:lnTo>
                <a:lnTo>
                  <a:pt x="6291" y="0"/>
                </a:lnTo>
                <a:close/>
              </a:path>
            </a:pathLst>
          </a:custGeom>
          <a:solidFill>
            <a:srgbClr val="0000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1366838" cy="7739063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323850"/>
            <a:ext cx="1141413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7019925"/>
            <a:ext cx="981075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546225" y="5768975"/>
            <a:ext cx="8393113" cy="346075"/>
          </a:xfrm>
          <a:prstGeom prst="rect">
            <a:avLst/>
          </a:prstGeom>
          <a:gradFill rotWithShape="0">
            <a:gsLst>
              <a:gs pos="0">
                <a:srgbClr val="FF48C8"/>
              </a:gs>
              <a:gs pos="50000">
                <a:srgbClr val="FFFFFF"/>
              </a:gs>
              <a:gs pos="100000">
                <a:srgbClr val="FF48C8"/>
              </a:gs>
            </a:gsLst>
            <a:lin ang="0" scaled="1"/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74613" algn="ctr"/>
            <a:r>
              <a:rPr lang="en-US" sz="1900">
                <a:solidFill>
                  <a:srgbClr val="000000"/>
                </a:solidFill>
                <a:latin typeface="Arial" charset="0"/>
              </a:rPr>
              <a:t>Hardware and Device Driver Support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1546225" y="6107113"/>
            <a:ext cx="8393113" cy="344487"/>
          </a:xfrm>
          <a:prstGeom prst="rect">
            <a:avLst/>
          </a:prstGeom>
          <a:gradFill rotWithShape="0">
            <a:gsLst>
              <a:gs pos="0">
                <a:srgbClr val="FF48C8"/>
              </a:gs>
              <a:gs pos="50000">
                <a:srgbClr val="FFFFFF"/>
              </a:gs>
              <a:gs pos="100000">
                <a:srgbClr val="FF48C8"/>
              </a:gs>
            </a:gsLst>
            <a:lin ang="0" scaled="1"/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74613" algn="ctr"/>
            <a:r>
              <a:rPr lang="en-US" sz="1900">
                <a:solidFill>
                  <a:srgbClr val="000000"/>
                </a:solidFill>
                <a:latin typeface="Arial" charset="0"/>
              </a:rPr>
              <a:t>Maintenance support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546225" y="6443663"/>
            <a:ext cx="8393113" cy="346075"/>
          </a:xfrm>
          <a:prstGeom prst="rect">
            <a:avLst/>
          </a:prstGeom>
          <a:gradFill rotWithShape="0">
            <a:gsLst>
              <a:gs pos="0">
                <a:srgbClr val="FF48C8"/>
              </a:gs>
              <a:gs pos="50000">
                <a:srgbClr val="FFFFFF"/>
              </a:gs>
              <a:gs pos="100000">
                <a:srgbClr val="FF48C8"/>
              </a:gs>
            </a:gsLst>
            <a:lin ang="0" scaled="1"/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74613" algn="ctr"/>
            <a:r>
              <a:rPr lang="en-US" sz="1900">
                <a:solidFill>
                  <a:srgbClr val="000000"/>
                </a:solidFill>
                <a:latin typeface="Arial" charset="0"/>
              </a:rPr>
              <a:t>Service Extension (SE) &amp; Total Content Offering (TCO)</a:t>
            </a: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1554163" y="5441950"/>
            <a:ext cx="8401050" cy="3444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74613" algn="ctr"/>
            <a:r>
              <a:rPr lang="en-US" sz="1900">
                <a:solidFill>
                  <a:srgbClr val="000000"/>
                </a:solidFill>
                <a:latin typeface="Arial" charset="0"/>
              </a:rPr>
              <a:t>Java and Migration Tools and Services</a:t>
            </a:r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>
            <a:off x="1536700" y="5310188"/>
            <a:ext cx="8389938" cy="0"/>
          </a:xfrm>
          <a:prstGeom prst="line">
            <a:avLst/>
          </a:prstGeom>
          <a:noFill/>
          <a:ln w="50800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1508125" y="6794500"/>
            <a:ext cx="8285163" cy="758825"/>
          </a:xfrm>
          <a:prstGeom prst="rightArrow">
            <a:avLst>
              <a:gd name="adj1" fmla="val 50000"/>
              <a:gd name="adj2" fmla="val 272960"/>
            </a:avLst>
          </a:prstGeom>
          <a:gradFill rotWithShape="0">
            <a:gsLst>
              <a:gs pos="0">
                <a:srgbClr val="FFB672"/>
              </a:gs>
              <a:gs pos="50000">
                <a:srgbClr val="FFFFFF"/>
              </a:gs>
              <a:gs pos="100000">
                <a:srgbClr val="FFB672"/>
              </a:gs>
            </a:gsLst>
            <a:lin ang="0" scaled="1"/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Over time</a:t>
            </a: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 flipV="1">
            <a:off x="4200525" y="1411288"/>
            <a:ext cx="0" cy="3878262"/>
          </a:xfrm>
          <a:prstGeom prst="line">
            <a:avLst/>
          </a:prstGeom>
          <a:noFill/>
          <a:ln w="50800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 flipV="1">
            <a:off x="6991350" y="1411288"/>
            <a:ext cx="0" cy="3881437"/>
          </a:xfrm>
          <a:prstGeom prst="line">
            <a:avLst/>
          </a:prstGeom>
          <a:noFill/>
          <a:ln w="50800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1536700" y="1392238"/>
            <a:ext cx="8389938" cy="0"/>
          </a:xfrm>
          <a:prstGeom prst="line">
            <a:avLst/>
          </a:prstGeom>
          <a:noFill/>
          <a:ln w="50800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1662113" y="149225"/>
            <a:ext cx="7135812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Product and Services Plans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1531938" y="1520825"/>
            <a:ext cx="2503487" cy="337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84175" indent="-809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700" b="1">
                <a:solidFill>
                  <a:srgbClr val="000000"/>
                </a:solidFill>
                <a:latin typeface="Arial" charset="0"/>
              </a:rPr>
              <a:t>e-business enablement: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Java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Browser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TCP/IP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WebSphere Appl. Server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LDAP</a:t>
            </a:r>
          </a:p>
          <a:p>
            <a:pPr>
              <a:spcAft>
                <a:spcPct val="15000"/>
              </a:spcAft>
            </a:pPr>
            <a:r>
              <a:rPr lang="en-US" sz="1700" b="1">
                <a:solidFill>
                  <a:srgbClr val="000000"/>
                </a:solidFill>
                <a:latin typeface="Arial" charset="0"/>
              </a:rPr>
              <a:t>WorkSpace On-Demand: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Windows NT Client Manager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WSoD Server / Client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Boot client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Managed flexibility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4419600" y="1514475"/>
            <a:ext cx="2481263" cy="345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84175" indent="-809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700" b="1">
                <a:solidFill>
                  <a:srgbClr val="0000FF"/>
                </a:solidFill>
                <a:latin typeface="Arial" charset="0"/>
              </a:rPr>
              <a:t>e-business investment protection: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FF"/>
                </a:solidFill>
                <a:latin typeface="Arial" charset="0"/>
              </a:rPr>
              <a:t>Java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FF"/>
                </a:solidFill>
                <a:latin typeface="Arial" charset="0"/>
              </a:rPr>
              <a:t>Browser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FF"/>
                </a:solidFill>
                <a:latin typeface="Arial" charset="0"/>
              </a:rPr>
              <a:t>TCP/IP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FF"/>
                </a:solidFill>
                <a:latin typeface="Arial" charset="0"/>
              </a:rPr>
              <a:t>WebSphere Appl. Server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FF"/>
                </a:solidFill>
                <a:latin typeface="Arial" charset="0"/>
              </a:rPr>
              <a:t>... </a:t>
            </a:r>
          </a:p>
          <a:p>
            <a:pPr>
              <a:spcAft>
                <a:spcPct val="15000"/>
              </a:spcAft>
            </a:pPr>
            <a:r>
              <a:rPr lang="en-US" sz="1700" b="1">
                <a:solidFill>
                  <a:srgbClr val="0000FF"/>
                </a:solidFill>
                <a:latin typeface="Arial" charset="0"/>
              </a:rPr>
              <a:t>Cross Platform WorkSpace On-Demand: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FF"/>
                </a:solidFill>
                <a:latin typeface="Arial" charset="0"/>
              </a:rPr>
              <a:t>Windows NT server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FF"/>
                </a:solidFill>
                <a:latin typeface="Arial" charset="0"/>
              </a:rPr>
              <a:t>Linux server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0000FF"/>
                </a:solidFill>
                <a:latin typeface="Arial" charset="0"/>
              </a:rPr>
              <a:t>...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248525" y="1535113"/>
            <a:ext cx="2206625" cy="318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84175" indent="-809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700" b="1">
                <a:solidFill>
                  <a:srgbClr val="1079FF"/>
                </a:solidFill>
                <a:latin typeface="Arial" charset="0"/>
              </a:rPr>
              <a:t>Client platform independence: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1079FF"/>
                </a:solidFill>
                <a:latin typeface="Arial" charset="0"/>
              </a:rPr>
              <a:t>Java client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1079FF"/>
                </a:solidFill>
                <a:latin typeface="Arial" charset="0"/>
              </a:rPr>
              <a:t>Linux client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1079FF"/>
                </a:solidFill>
                <a:latin typeface="Arial" charset="0"/>
              </a:rPr>
              <a:t>Windows client</a:t>
            </a:r>
          </a:p>
          <a:p>
            <a:pPr>
              <a:spcAft>
                <a:spcPct val="15000"/>
              </a:spcAft>
            </a:pPr>
            <a:r>
              <a:rPr lang="en-US" sz="1700" b="1">
                <a:solidFill>
                  <a:srgbClr val="1079FF"/>
                </a:solidFill>
                <a:latin typeface="Arial" charset="0"/>
              </a:rPr>
              <a:t>Server platform independence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1079FF"/>
                </a:solidFill>
                <a:latin typeface="Arial" charset="0"/>
              </a:rPr>
              <a:t>Linux server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1079FF"/>
                </a:solidFill>
                <a:latin typeface="Arial" charset="0"/>
              </a:rPr>
              <a:t>Windows NT server</a:t>
            </a:r>
          </a:p>
          <a:p>
            <a:pPr lvl="1">
              <a:spcAft>
                <a:spcPct val="15000"/>
              </a:spcAft>
              <a:buClr>
                <a:srgbClr val="808080"/>
              </a:buClr>
              <a:buSzPct val="100000"/>
              <a:buFont typeface="WingDings" pitchFamily="2" charset="2"/>
              <a:buChar char="Ÿ"/>
            </a:pPr>
            <a:r>
              <a:rPr lang="en-US" sz="1600" b="1">
                <a:solidFill>
                  <a:srgbClr val="1079FF"/>
                </a:solidFill>
                <a:latin typeface="Arial" charset="0"/>
              </a:rPr>
              <a:t>Warp Server for e-business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Freeform 3"/>
          <p:cNvSpPr>
            <a:spLocks noChangeArrowheads="1"/>
          </p:cNvSpPr>
          <p:nvPr/>
        </p:nvSpPr>
        <p:spPr bwMode="auto">
          <a:xfrm>
            <a:off x="20638" y="0"/>
            <a:ext cx="9986962" cy="1160463"/>
          </a:xfrm>
          <a:custGeom>
            <a:avLst/>
            <a:gdLst>
              <a:gd name="T0" fmla="*/ 0 w 6291"/>
              <a:gd name="T1" fmla="*/ 0 h 731"/>
              <a:gd name="T2" fmla="*/ 0 w 6291"/>
              <a:gd name="T3" fmla="*/ 731 h 731"/>
              <a:gd name="T4" fmla="*/ 6291 w 6291"/>
              <a:gd name="T5" fmla="*/ 731 h 731"/>
              <a:gd name="T6" fmla="*/ 6291 w 6291"/>
              <a:gd name="T7" fmla="*/ 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1" h="731">
                <a:moveTo>
                  <a:pt x="0" y="0"/>
                </a:moveTo>
                <a:lnTo>
                  <a:pt x="0" y="731"/>
                </a:lnTo>
                <a:lnTo>
                  <a:pt x="6291" y="731"/>
                </a:lnTo>
                <a:lnTo>
                  <a:pt x="6291" y="0"/>
                </a:lnTo>
                <a:close/>
              </a:path>
            </a:pathLst>
          </a:custGeom>
          <a:solidFill>
            <a:srgbClr val="0000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1366838" cy="7739063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323850"/>
            <a:ext cx="1141413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7019925"/>
            <a:ext cx="981075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662113" y="149225"/>
            <a:ext cx="7135812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Purchase Model Changes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990600" y="1452563"/>
            <a:ext cx="8535988" cy="601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90500" indent="-1905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92200" indent="-177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FFFFFF"/>
              </a:buClr>
              <a:buSzPct val="80000"/>
              <a:buFont typeface="WingDings" pitchFamily="2" charset="2"/>
              <a:buChar char="l"/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No charge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Java 1.1.X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Communicator 4.5</a:t>
            </a:r>
          </a:p>
          <a:p>
            <a:pPr>
              <a:spcAft>
                <a:spcPct val="15000"/>
              </a:spcAft>
              <a:buClr>
                <a:srgbClr val="FFFFFF"/>
              </a:buClr>
              <a:buSzPct val="80000"/>
              <a:buFont typeface="WingDings" pitchFamily="2" charset="2"/>
              <a:buChar char="l"/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Passport Advantage subscription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Java 2 and beyond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Communicator 5 and beyond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WebSphere 3 and beyond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Warp Server for e-business enhancements (TCP/IP, LDAP...)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WorkSpace On-Demand (cross-platform)</a:t>
            </a:r>
          </a:p>
          <a:p>
            <a:pPr>
              <a:spcAft>
                <a:spcPct val="15000"/>
              </a:spcAft>
              <a:buClr>
                <a:srgbClr val="FFFFFF"/>
              </a:buClr>
              <a:buSzPct val="80000"/>
              <a:buFont typeface="WingDings" pitchFamily="2" charset="2"/>
              <a:buChar char="l"/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Services Offerings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e-business transformation (cross-platform)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Service extensions, Total Content Offering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Custom enhancements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Freeform 3"/>
          <p:cNvSpPr>
            <a:spLocks noChangeArrowheads="1"/>
          </p:cNvSpPr>
          <p:nvPr/>
        </p:nvSpPr>
        <p:spPr bwMode="auto">
          <a:xfrm>
            <a:off x="20638" y="0"/>
            <a:ext cx="9986962" cy="1160463"/>
          </a:xfrm>
          <a:custGeom>
            <a:avLst/>
            <a:gdLst>
              <a:gd name="T0" fmla="*/ 0 w 6291"/>
              <a:gd name="T1" fmla="*/ 0 h 731"/>
              <a:gd name="T2" fmla="*/ 0 w 6291"/>
              <a:gd name="T3" fmla="*/ 731 h 731"/>
              <a:gd name="T4" fmla="*/ 6291 w 6291"/>
              <a:gd name="T5" fmla="*/ 731 h 731"/>
              <a:gd name="T6" fmla="*/ 6291 w 6291"/>
              <a:gd name="T7" fmla="*/ 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1" h="731">
                <a:moveTo>
                  <a:pt x="0" y="0"/>
                </a:moveTo>
                <a:lnTo>
                  <a:pt x="0" y="731"/>
                </a:lnTo>
                <a:lnTo>
                  <a:pt x="6291" y="731"/>
                </a:lnTo>
                <a:lnTo>
                  <a:pt x="6291" y="0"/>
                </a:lnTo>
                <a:close/>
              </a:path>
            </a:pathLst>
          </a:custGeom>
          <a:solidFill>
            <a:srgbClr val="0000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1366838" cy="7739063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323850"/>
            <a:ext cx="1141413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7019925"/>
            <a:ext cx="981075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622425" y="5438775"/>
            <a:ext cx="3862388" cy="11699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CE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Server</a:t>
            </a:r>
          </a:p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OS/2   Windows NT   Linux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1622425" y="4826000"/>
            <a:ext cx="3854450" cy="5667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17D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Java Runtime Environment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1604963" y="3032125"/>
            <a:ext cx="1250950" cy="17367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17D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Cross</a:t>
            </a:r>
          </a:p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Platform</a:t>
            </a:r>
          </a:p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Client</a:t>
            </a:r>
          </a:p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Manager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2868613" y="4340225"/>
            <a:ext cx="2613025" cy="4238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17D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WebSphere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3970338" y="3038475"/>
            <a:ext cx="1495425" cy="1258888"/>
          </a:xfrm>
          <a:prstGeom prst="rect">
            <a:avLst/>
          </a:prstGeom>
          <a:solidFill>
            <a:srgbClr val="00EFE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Servlet</a:t>
            </a:r>
          </a:p>
          <a:p>
            <a:pPr algn="ctr"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Business</a:t>
            </a:r>
          </a:p>
          <a:p>
            <a:pPr algn="ctr"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Logic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5924550" y="5435600"/>
            <a:ext cx="3778250" cy="11684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CE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Client</a:t>
            </a:r>
          </a:p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OS/2   Windows NT   Linux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5927725" y="4827588"/>
            <a:ext cx="3786188" cy="5667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17D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Java Runtime Environment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5919788" y="4221163"/>
            <a:ext cx="1917700" cy="58261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17D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Browser</a:t>
            </a:r>
          </a:p>
        </p:txBody>
      </p:sp>
      <p:sp>
        <p:nvSpPr>
          <p:cNvPr id="6159" name="Freeform 15"/>
          <p:cNvSpPr>
            <a:spLocks/>
          </p:cNvSpPr>
          <p:nvPr/>
        </p:nvSpPr>
        <p:spPr bwMode="auto">
          <a:xfrm>
            <a:off x="5943600" y="3040063"/>
            <a:ext cx="3729038" cy="1741487"/>
          </a:xfrm>
          <a:custGeom>
            <a:avLst/>
            <a:gdLst>
              <a:gd name="T0" fmla="*/ 0 w 2349"/>
              <a:gd name="T1" fmla="*/ 731 h 1097"/>
              <a:gd name="T2" fmla="*/ 0 w 2349"/>
              <a:gd name="T3" fmla="*/ 0 h 1097"/>
              <a:gd name="T4" fmla="*/ 2349 w 2349"/>
              <a:gd name="T5" fmla="*/ 0 h 1097"/>
              <a:gd name="T6" fmla="*/ 2349 w 2349"/>
              <a:gd name="T7" fmla="*/ 1097 h 1097"/>
              <a:gd name="T8" fmla="*/ 1218 w 2349"/>
              <a:gd name="T9" fmla="*/ 1097 h 1097"/>
              <a:gd name="T10" fmla="*/ 1218 w 2349"/>
              <a:gd name="T11" fmla="*/ 731 h 1097"/>
              <a:gd name="T12" fmla="*/ 0 w 2349"/>
              <a:gd name="T13" fmla="*/ 7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49" h="1097">
                <a:moveTo>
                  <a:pt x="0" y="731"/>
                </a:moveTo>
                <a:lnTo>
                  <a:pt x="0" y="0"/>
                </a:lnTo>
                <a:lnTo>
                  <a:pt x="2349" y="0"/>
                </a:lnTo>
                <a:lnTo>
                  <a:pt x="2349" y="1097"/>
                </a:lnTo>
                <a:lnTo>
                  <a:pt x="1218" y="1097"/>
                </a:lnTo>
                <a:lnTo>
                  <a:pt x="1218" y="731"/>
                </a:lnTo>
                <a:lnTo>
                  <a:pt x="0" y="731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6694488" y="3246438"/>
            <a:ext cx="2193925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900">
                <a:solidFill>
                  <a:srgbClr val="280078"/>
                </a:solidFill>
                <a:latin typeface="Arial" charset="0"/>
              </a:rPr>
              <a:t>Application</a:t>
            </a:r>
          </a:p>
          <a:p>
            <a:pPr algn="ctr">
              <a:spcAft>
                <a:spcPct val="15000"/>
              </a:spcAft>
            </a:pPr>
            <a:r>
              <a:rPr lang="en-US" sz="1900">
                <a:solidFill>
                  <a:srgbClr val="280078"/>
                </a:solidFill>
                <a:latin typeface="Arial" charset="0"/>
              </a:rPr>
              <a:t>GUI / XML / HTML</a:t>
            </a:r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2898775" y="3063875"/>
            <a:ext cx="1046163" cy="12303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EF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1662113" y="0"/>
            <a:ext cx="7135812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Enabling Platform Independence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2827338" y="3446463"/>
            <a:ext cx="11938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900">
                <a:solidFill>
                  <a:srgbClr val="280078"/>
                </a:solidFill>
                <a:latin typeface="Arial" charset="0"/>
              </a:rPr>
              <a:t>Web Svr</a:t>
            </a:r>
          </a:p>
          <a:p>
            <a:pPr algn="ctr">
              <a:spcAft>
                <a:spcPct val="15000"/>
              </a:spcAft>
            </a:pPr>
            <a:r>
              <a:rPr lang="en-US" sz="1900">
                <a:solidFill>
                  <a:srgbClr val="280078"/>
                </a:solidFill>
                <a:latin typeface="Arial" charset="0"/>
              </a:rPr>
              <a:t>Logic</a:t>
            </a: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1873250" y="1955800"/>
            <a:ext cx="75326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600">
                <a:solidFill>
                  <a:srgbClr val="000000"/>
                </a:solidFill>
                <a:latin typeface="Helvetica" pitchFamily="34" charset="0"/>
              </a:rPr>
              <a:t>Application Framework for e-business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Freeform 3"/>
          <p:cNvSpPr>
            <a:spLocks noChangeArrowheads="1"/>
          </p:cNvSpPr>
          <p:nvPr/>
        </p:nvSpPr>
        <p:spPr bwMode="auto">
          <a:xfrm>
            <a:off x="20638" y="0"/>
            <a:ext cx="9986962" cy="1160463"/>
          </a:xfrm>
          <a:custGeom>
            <a:avLst/>
            <a:gdLst>
              <a:gd name="T0" fmla="*/ 0 w 6291"/>
              <a:gd name="T1" fmla="*/ 0 h 731"/>
              <a:gd name="T2" fmla="*/ 0 w 6291"/>
              <a:gd name="T3" fmla="*/ 731 h 731"/>
              <a:gd name="T4" fmla="*/ 6291 w 6291"/>
              <a:gd name="T5" fmla="*/ 731 h 731"/>
              <a:gd name="T6" fmla="*/ 6291 w 6291"/>
              <a:gd name="T7" fmla="*/ 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1" h="731">
                <a:moveTo>
                  <a:pt x="0" y="0"/>
                </a:moveTo>
                <a:lnTo>
                  <a:pt x="0" y="731"/>
                </a:lnTo>
                <a:lnTo>
                  <a:pt x="6291" y="731"/>
                </a:lnTo>
                <a:lnTo>
                  <a:pt x="6291" y="0"/>
                </a:lnTo>
                <a:close/>
              </a:path>
            </a:pathLst>
          </a:custGeom>
          <a:solidFill>
            <a:srgbClr val="0000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1366838" cy="7739063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323850"/>
            <a:ext cx="1141413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7019925"/>
            <a:ext cx="981075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662113" y="149225"/>
            <a:ext cx="7135812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Effect on OS/2 Business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950913" y="1570038"/>
            <a:ext cx="9021762" cy="616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19188" indent="-204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Expected marketplace trends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Continued server consolidation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Continued emphasis on Windows NT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Increasing emphasis on Linux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Decreasing emhasis on OS/2</a:t>
            </a:r>
          </a:p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Some customers will migrate to other platforms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Industry-wide support (incl. IBM)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Availability of skills and resources</a:t>
            </a:r>
          </a:p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Some customers will exploit e-business on OS/2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Known stability characteristics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Complete IBM software stack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reeform 3"/>
          <p:cNvSpPr>
            <a:spLocks noChangeArrowheads="1"/>
          </p:cNvSpPr>
          <p:nvPr/>
        </p:nvSpPr>
        <p:spPr bwMode="auto">
          <a:xfrm>
            <a:off x="20638" y="0"/>
            <a:ext cx="9986962" cy="1160463"/>
          </a:xfrm>
          <a:custGeom>
            <a:avLst/>
            <a:gdLst>
              <a:gd name="T0" fmla="*/ 0 w 6291"/>
              <a:gd name="T1" fmla="*/ 0 h 731"/>
              <a:gd name="T2" fmla="*/ 0 w 6291"/>
              <a:gd name="T3" fmla="*/ 731 h 731"/>
              <a:gd name="T4" fmla="*/ 6291 w 6291"/>
              <a:gd name="T5" fmla="*/ 731 h 731"/>
              <a:gd name="T6" fmla="*/ 6291 w 6291"/>
              <a:gd name="T7" fmla="*/ 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1" h="731">
                <a:moveTo>
                  <a:pt x="0" y="0"/>
                </a:moveTo>
                <a:lnTo>
                  <a:pt x="0" y="731"/>
                </a:lnTo>
                <a:lnTo>
                  <a:pt x="6291" y="731"/>
                </a:lnTo>
                <a:lnTo>
                  <a:pt x="6291" y="0"/>
                </a:lnTo>
                <a:close/>
              </a:path>
            </a:pathLst>
          </a:custGeom>
          <a:solidFill>
            <a:srgbClr val="0000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1366838" cy="7739063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323850"/>
            <a:ext cx="1141413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7019925"/>
            <a:ext cx="981075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662113" y="0"/>
            <a:ext cx="7135812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Customer Choices In Three Years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950913" y="1477963"/>
            <a:ext cx="8535987" cy="579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19188" indent="-204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Continue e-business on OS/2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Passport Advantage subscription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e-business exploitation services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Price will rise as volume declines</a:t>
            </a:r>
          </a:p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Move to e-business on other platforms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NT, Linux primary choices on Intel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e-business exploitation services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Broader hardware/software choice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Linux operating system is "free"</a:t>
            </a:r>
          </a:p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Move to proprietary model on other platforms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Services engagements only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Most expensive and disruptive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Freeform 3"/>
          <p:cNvSpPr>
            <a:spLocks noChangeArrowheads="1"/>
          </p:cNvSpPr>
          <p:nvPr/>
        </p:nvSpPr>
        <p:spPr bwMode="auto">
          <a:xfrm>
            <a:off x="20638" y="0"/>
            <a:ext cx="9986962" cy="1160463"/>
          </a:xfrm>
          <a:custGeom>
            <a:avLst/>
            <a:gdLst>
              <a:gd name="T0" fmla="*/ 0 w 6291"/>
              <a:gd name="T1" fmla="*/ 0 h 731"/>
              <a:gd name="T2" fmla="*/ 0 w 6291"/>
              <a:gd name="T3" fmla="*/ 731 h 731"/>
              <a:gd name="T4" fmla="*/ 6291 w 6291"/>
              <a:gd name="T5" fmla="*/ 731 h 731"/>
              <a:gd name="T6" fmla="*/ 6291 w 6291"/>
              <a:gd name="T7" fmla="*/ 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91" h="731">
                <a:moveTo>
                  <a:pt x="0" y="0"/>
                </a:moveTo>
                <a:lnTo>
                  <a:pt x="0" y="731"/>
                </a:lnTo>
                <a:lnTo>
                  <a:pt x="6291" y="731"/>
                </a:lnTo>
                <a:lnTo>
                  <a:pt x="6291" y="0"/>
                </a:lnTo>
                <a:close/>
              </a:path>
            </a:pathLst>
          </a:custGeom>
          <a:solidFill>
            <a:srgbClr val="0000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1366838" cy="7739063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323850"/>
            <a:ext cx="1141413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7019925"/>
            <a:ext cx="981075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662113" y="149225"/>
            <a:ext cx="7135812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Summary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950913" y="1622425"/>
            <a:ext cx="8535987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IBM will deliver e-business enablement for OS/2 for at least three years</a:t>
            </a:r>
          </a:p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Passport Advantage subscription is required to make the transformation</a:t>
            </a:r>
          </a:p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IBM will provide e-business transformation services for OS/2 and other platforms</a:t>
            </a:r>
          </a:p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Application framework for e-business and IBM middleware will enable platform independence</a:t>
            </a:r>
          </a:p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Price of e-business exploitation on OS/2 will rise as volume declines</a:t>
            </a:r>
          </a:p>
          <a:p>
            <a:pPr>
              <a:spcAft>
                <a:spcPct val="15000"/>
              </a:spcAft>
              <a:buClr>
                <a:srgbClr val="FFFFFF"/>
              </a:buClr>
              <a:buSzPct val="79000"/>
              <a:buFont typeface="WingDings" pitchFamily="2" charset="2"/>
              <a:buChar char="l"/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IBM will fundamentally support customer choice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Microsoft Office PowerPoint</Application>
  <PresentationFormat>Personalizado</PresentationFormat>
  <Paragraphs>113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Times New Roman</vt:lpstr>
      <vt:lpstr>Arial</vt:lpstr>
      <vt:lpstr>Arial Black</vt:lpstr>
      <vt:lpstr>WingDings</vt:lpstr>
      <vt:lpstr>Helvetica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miturbide</dc:creator>
  <cp:lastModifiedBy>miturbide</cp:lastModifiedBy>
  <cp:revision>1</cp:revision>
  <dcterms:modified xsi:type="dcterms:W3CDTF">2011-10-11T20:33:43Z</dcterms:modified>
</cp:coreProperties>
</file>